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2" r:id="rId4"/>
    <p:sldId id="3555" r:id="rId5"/>
    <p:sldId id="3570" r:id="rId6"/>
    <p:sldId id="3571" r:id="rId7"/>
    <p:sldId id="3497" r:id="rId8"/>
    <p:sldId id="3498" r:id="rId9"/>
    <p:sldId id="3499" r:id="rId10"/>
    <p:sldId id="3519" r:id="rId11"/>
    <p:sldId id="3528" r:id="rId12"/>
    <p:sldId id="3551" r:id="rId13"/>
    <p:sldId id="3556" r:id="rId14"/>
    <p:sldId id="3543" r:id="rId15"/>
    <p:sldId id="3480" r:id="rId16"/>
    <p:sldId id="3529" r:id="rId17"/>
    <p:sldId id="3557" r:id="rId18"/>
    <p:sldId id="3550" r:id="rId19"/>
    <p:sldId id="3537" r:id="rId20"/>
    <p:sldId id="3558" r:id="rId21"/>
    <p:sldId id="3482" r:id="rId22"/>
    <p:sldId id="3530" r:id="rId23"/>
    <p:sldId id="3559" r:id="rId24"/>
    <p:sldId id="3549" r:id="rId25"/>
    <p:sldId id="3542" r:id="rId26"/>
    <p:sldId id="3484" r:id="rId27"/>
    <p:sldId id="3531" r:id="rId28"/>
    <p:sldId id="3560" r:id="rId29"/>
    <p:sldId id="3548" r:id="rId30"/>
    <p:sldId id="3541" r:id="rId31"/>
    <p:sldId id="3486" r:id="rId32"/>
    <p:sldId id="3532" r:id="rId33"/>
    <p:sldId id="3547" r:id="rId34"/>
    <p:sldId id="3561" r:id="rId35"/>
    <p:sldId id="3540" r:id="rId36"/>
    <p:sldId id="3521" r:id="rId37"/>
    <p:sldId id="3539" r:id="rId38"/>
    <p:sldId id="3546" r:id="rId39"/>
    <p:sldId id="3533" r:id="rId40"/>
    <p:sldId id="3562" r:id="rId41"/>
    <p:sldId id="3523" r:id="rId42"/>
    <p:sldId id="3538" r:id="rId43"/>
    <p:sldId id="3545" r:id="rId44"/>
    <p:sldId id="3534" r:id="rId45"/>
    <p:sldId id="3563" r:id="rId46"/>
    <p:sldId id="3525" r:id="rId47"/>
    <p:sldId id="3536" r:id="rId48"/>
    <p:sldId id="3544" r:id="rId49"/>
    <p:sldId id="3535" r:id="rId50"/>
    <p:sldId id="3566" r:id="rId51"/>
    <p:sldId id="3565" r:id="rId52"/>
    <p:sldId id="3552" r:id="rId53"/>
    <p:sldId id="3567" r:id="rId54"/>
    <p:sldId id="3568" r:id="rId55"/>
    <p:sldId id="3553" r:id="rId56"/>
    <p:sldId id="3569" r:id="rId57"/>
    <p:sldId id="3527" r:id="rId58"/>
    <p:sldId id="3476" r:id="rId59"/>
    <p:sldId id="3477" r:id="rId6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C"/>
    <a:srgbClr val="525252"/>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p:restoredTop sz="95666"/>
  </p:normalViewPr>
  <p:slideViewPr>
    <p:cSldViewPr snapToGrid="0">
      <p:cViewPr varScale="1">
        <p:scale>
          <a:sx n="108" d="100"/>
          <a:sy n="108"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C8-6864-C001-E0CC-C18C1148D4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06D46EFD-BB15-81B3-CFB7-607DFC03C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AB8A971F-37C6-08F8-8B54-B15FD32F747D}"/>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4AA5B6C6-3F39-216B-491B-A82284F1EC0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7C4025F-EF1B-B9C5-D748-5668A049031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47051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B4C6-F5CF-85E2-94E8-87EE6031EA9A}"/>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17F2D32-6944-DA21-BE4B-6EEF254F3B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D31737-6020-83BF-DB38-075A29C4E98B}"/>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D516B512-A251-CF32-0E8B-D2781F078A6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7762FE7-03DB-DF43-0478-2917EFA90F3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10854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58DCC-F148-86DA-9F16-A968482926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DF18125-6968-1CC6-CFAA-AE492A8BFF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8842073-874F-55C4-B1CD-3AD4E2AA2D34}"/>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6F90E08E-534B-416E-1EC2-95C2180256A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7CB5FE3-0E1A-7F19-27DA-110AEC58E42B}"/>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2817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BAA-1811-3D26-C40A-5A5F68761E2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9B885F9-6DD6-EB2B-8757-FD21DA2DA8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7BBF378-1E64-BC3A-4BBE-C36F95697C7F}"/>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F616A988-979E-C1BD-2F07-2E20C237C99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2F9897-F9F6-A7C5-ABC6-9D9CF22EC0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742383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EB14-57E1-3BC8-729F-90F2BFF173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3BC7E51-0EF3-936F-3AED-299FBA79F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EFEEA8-ECD1-02F6-B8A9-7F2C766A63C5}"/>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B04F896D-9014-5C35-8B07-AB89F816A5F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90C2C7C-C17E-1CC1-2B73-19878CA210F6}"/>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567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9F5D-5089-50E8-A80E-8B97613BB2BE}"/>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CBA727A-EC4B-447E-BF0D-EC10EFFC39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DF2674B1-4E77-A712-0200-E3737BF18C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8A1ABA3-9936-94DE-2D78-76924B037D82}"/>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6" name="Footer Placeholder 5">
            <a:extLst>
              <a:ext uri="{FF2B5EF4-FFF2-40B4-BE49-F238E27FC236}">
                <a16:creationId xmlns:a16="http://schemas.microsoft.com/office/drawing/2014/main" id="{0BBE9162-17AE-1EC3-F814-545F970801B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A7B5B5F-8D53-3568-A071-686E47B1ED8E}"/>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3884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AC5-4EED-3969-869A-94FC59FF5ECF}"/>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AA35B27-B388-760D-6D35-BAA8443EE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DE3A083-A190-B731-D658-1B047DC9F3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843D65-F5B5-0453-819C-266153E7D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0A8153-4AB6-D8FD-F367-4DF8D1228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EAFA0483-72DB-4C9E-04B5-25B8959A0FA7}"/>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8" name="Footer Placeholder 7">
            <a:extLst>
              <a:ext uri="{FF2B5EF4-FFF2-40B4-BE49-F238E27FC236}">
                <a16:creationId xmlns:a16="http://schemas.microsoft.com/office/drawing/2014/main" id="{671833A9-C4E2-963D-B302-BD5D9D03B549}"/>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96CC581-AE09-31F9-815D-35847722EC5F}"/>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4473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3E9-83FC-A6FB-2E67-3578112C28C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A9F2B88-9737-0E37-5891-920A2466590F}"/>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4" name="Footer Placeholder 3">
            <a:extLst>
              <a:ext uri="{FF2B5EF4-FFF2-40B4-BE49-F238E27FC236}">
                <a16:creationId xmlns:a16="http://schemas.microsoft.com/office/drawing/2014/main" id="{07B2355B-D8E5-45FE-AD9E-33AB2B63ECAC}"/>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800323C-D06C-9F33-6FCB-DA94630A42C0}"/>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391878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4E6C6-6819-AF99-F1C1-F5F228ACA683}"/>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3" name="Footer Placeholder 2">
            <a:extLst>
              <a:ext uri="{FF2B5EF4-FFF2-40B4-BE49-F238E27FC236}">
                <a16:creationId xmlns:a16="http://schemas.microsoft.com/office/drawing/2014/main" id="{E9F8F3AE-4CDB-1D8D-EADB-07475A00245F}"/>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65349449-6D17-4D03-3ECB-098D50F72FC2}"/>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12454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FF1-6A28-CA08-449E-5B7DCE83F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DC12F018-593F-46EC-04A3-9595B1B8A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DE55D7B9-7477-4E6A-10E9-F8F9B79A8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1BFF1-7C91-E378-8EAE-FBE12F628567}"/>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6" name="Footer Placeholder 5">
            <a:extLst>
              <a:ext uri="{FF2B5EF4-FFF2-40B4-BE49-F238E27FC236}">
                <a16:creationId xmlns:a16="http://schemas.microsoft.com/office/drawing/2014/main" id="{38B5BCF8-7453-AA99-18CA-2E907167DF3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996A181-5BEA-B9CB-A9EF-18548ADED50D}"/>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5106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7C60-8A15-6F3B-1DAB-301D3F9743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7C85F2A-734E-A1B3-E12D-436D1A4FF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ED180C7-9AA9-052F-6E66-5DF49369B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9A9DDC-DB2E-65C1-35D1-B527268101C7}"/>
              </a:ext>
            </a:extLst>
          </p:cNvPr>
          <p:cNvSpPr>
            <a:spLocks noGrp="1"/>
          </p:cNvSpPr>
          <p:nvPr>
            <p:ph type="dt" sz="half" idx="10"/>
          </p:nvPr>
        </p:nvSpPr>
        <p:spPr/>
        <p:txBody>
          <a:bodyPr/>
          <a:lstStyle/>
          <a:p>
            <a:fld id="{9B916260-F45C-B647-88A4-C91F6BA5DC4E}" type="datetimeFigureOut">
              <a:rPr lang="en-CH" smtClean="0"/>
              <a:t>21.10.24</a:t>
            </a:fld>
            <a:endParaRPr lang="en-CH"/>
          </a:p>
        </p:txBody>
      </p:sp>
      <p:sp>
        <p:nvSpPr>
          <p:cNvPr id="6" name="Footer Placeholder 5">
            <a:extLst>
              <a:ext uri="{FF2B5EF4-FFF2-40B4-BE49-F238E27FC236}">
                <a16:creationId xmlns:a16="http://schemas.microsoft.com/office/drawing/2014/main" id="{9570B91D-3C0A-D67C-556E-E5FF05330E8F}"/>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10C08CB-1EB7-C832-C838-8406CC19E41C}"/>
              </a:ext>
            </a:extLst>
          </p:cNvPr>
          <p:cNvSpPr>
            <a:spLocks noGrp="1"/>
          </p:cNvSpPr>
          <p:nvPr>
            <p:ph type="sldNum" sz="quarter" idx="12"/>
          </p:nvPr>
        </p:nvSpPr>
        <p:spPr/>
        <p:txBody>
          <a:bodyPr/>
          <a:lstStyle/>
          <a:p>
            <a:fld id="{5FC22B87-F2B3-2D43-9903-FACB49A44C96}" type="slidenum">
              <a:rPr lang="en-CH" smtClean="0"/>
              <a:t>‹#›</a:t>
            </a:fld>
            <a:endParaRPr lang="en-CH"/>
          </a:p>
        </p:txBody>
      </p:sp>
    </p:spTree>
    <p:extLst>
      <p:ext uri="{BB962C8B-B14F-4D97-AF65-F5344CB8AC3E}">
        <p14:creationId xmlns:p14="http://schemas.microsoft.com/office/powerpoint/2010/main" val="203399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81A696-5C59-F35A-EFBF-563AC3E803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8B129BE-4A91-D9FB-C3A8-485BAE636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0A338C6-71D3-0E64-BA5C-E91F302E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16260-F45C-B647-88A4-C91F6BA5DC4E}" type="datetimeFigureOut">
              <a:rPr lang="en-CH" smtClean="0"/>
              <a:t>21.10.24</a:t>
            </a:fld>
            <a:endParaRPr lang="en-CH"/>
          </a:p>
        </p:txBody>
      </p:sp>
      <p:sp>
        <p:nvSpPr>
          <p:cNvPr id="5" name="Footer Placeholder 4">
            <a:extLst>
              <a:ext uri="{FF2B5EF4-FFF2-40B4-BE49-F238E27FC236}">
                <a16:creationId xmlns:a16="http://schemas.microsoft.com/office/drawing/2014/main" id="{C5BB7EE0-1F2C-EA74-7C74-5EE7886F7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80FE1CCF-0F42-44AF-1517-0B167A3CCC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22B87-F2B3-2D43-9903-FACB49A44C96}" type="slidenum">
              <a:rPr lang="en-CH" smtClean="0"/>
              <a:t>‹#›</a:t>
            </a:fld>
            <a:endParaRPr lang="en-CH"/>
          </a:p>
        </p:txBody>
      </p:sp>
    </p:spTree>
    <p:extLst>
      <p:ext uri="{BB962C8B-B14F-4D97-AF65-F5344CB8AC3E}">
        <p14:creationId xmlns:p14="http://schemas.microsoft.com/office/powerpoint/2010/main" val="261310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CE66-23B1-F190-11E2-70D4AACD338D}"/>
              </a:ext>
            </a:extLst>
          </p:cNvPr>
          <p:cNvSpPr>
            <a:spLocks noGrp="1"/>
          </p:cNvSpPr>
          <p:nvPr>
            <p:ph type="ctrTitle"/>
          </p:nvPr>
        </p:nvSpPr>
        <p:spPr>
          <a:xfrm>
            <a:off x="628650" y="428625"/>
            <a:ext cx="11272838" cy="4314825"/>
          </a:xfrm>
        </p:spPr>
        <p:txBody>
          <a:bodyPr>
            <a:normAutofit/>
          </a:bodyPr>
          <a:lstStyle/>
          <a:p>
            <a:r>
              <a:rPr lang="en-CH" b="1" dirty="0">
                <a:latin typeface="Avenir Black" panose="02000503020000020003" pitchFamily="2" charset="0"/>
              </a:rPr>
              <a:t>Social-Affective Prediction (SAP) Control Task</a:t>
            </a:r>
            <a:br>
              <a:rPr lang="en-CH" b="1" dirty="0">
                <a:latin typeface="Avenir Black" panose="02000503020000020003" pitchFamily="2" charset="0"/>
              </a:rPr>
            </a:br>
            <a:br>
              <a:rPr lang="en-CH" b="1" dirty="0">
                <a:latin typeface="Avenir Black" panose="02000503020000020003" pitchFamily="2" charset="0"/>
              </a:rPr>
            </a:br>
            <a:r>
              <a:rPr lang="en-CH" b="1" dirty="0">
                <a:latin typeface="Avenir Black" panose="02000503020000020003" pitchFamily="2" charset="0"/>
              </a:rPr>
              <a:t>Egg Task </a:t>
            </a:r>
            <a:br>
              <a:rPr lang="en-CH" b="1" dirty="0">
                <a:latin typeface="Avenir Black" panose="02000503020000020003" pitchFamily="2" charset="0"/>
              </a:rPr>
            </a:br>
            <a:endParaRPr lang="en-CH" b="1" dirty="0">
              <a:latin typeface="Avenir Black" panose="02000503020000020003" pitchFamily="2" charset="0"/>
            </a:endParaRPr>
          </a:p>
        </p:txBody>
      </p:sp>
    </p:spTree>
    <p:extLst>
      <p:ext uri="{BB962C8B-B14F-4D97-AF65-F5344CB8AC3E}">
        <p14:creationId xmlns:p14="http://schemas.microsoft.com/office/powerpoint/2010/main" val="2278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2480A-BBD8-6D26-ED28-6A7FA443D398}"/>
              </a:ext>
            </a:extLst>
          </p:cNvPr>
          <p:cNvPicPr>
            <a:picLocks noChangeAspect="1"/>
          </p:cNvPicPr>
          <p:nvPr/>
        </p:nvPicPr>
        <p:blipFill>
          <a:blip r:embed="rId2"/>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33886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8E35-1585-7753-4AAA-0A7FAD8503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F3D65A-5462-E8CF-AC01-B62E2C0362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6816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4A07-65F7-C296-104F-8BFCE9B676D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FB650C-4E7B-F242-F4CF-1A623EA545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9353" l="9914" r="89871">
                        <a14:foregroundMark x1="44612" y1="6034" x2="44612" y2="6034"/>
                        <a14:foregroundMark x1="50216" y1="2155" x2="50216" y2="2155"/>
                        <a14:foregroundMark x1="35129" y1="25000" x2="35776" y2="37069"/>
                        <a14:foregroundMark x1="27155" y1="35345" x2="27155" y2="35345"/>
                        <a14:foregroundMark x1="40086" y1="35776" x2="40086" y2="35776"/>
                        <a14:foregroundMark x1="60991" y1="27802" x2="75000" y2="32974"/>
                        <a14:foregroundMark x1="31466" y1="68750" x2="36207" y2="72198"/>
                        <a14:foregroundMark x1="47629" y1="94397" x2="47629" y2="94397"/>
                        <a14:foregroundMark x1="49784" y1="99353" x2="49784"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579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CFA1-EDE6-81AB-76FD-72292EE090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CD04634-9808-519C-6305-C95AB09C37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52586" y1="6250" x2="52586" y2="6250"/>
                        <a14:foregroundMark x1="52155" y1="1940" x2="52155" y2="1940"/>
                        <a14:foregroundMark x1="33621" y1="21767" x2="33190" y2="44828"/>
                        <a14:foregroundMark x1="33190" y1="44828" x2="32759" y2="45043"/>
                        <a14:foregroundMark x1="65086" y1="19612" x2="71121" y2="43319"/>
                        <a14:foregroundMark x1="13362" y1="39871" x2="18750" y2="25647"/>
                        <a14:foregroundMark x1="51293" y1="92241" x2="51293" y2="92241"/>
                        <a14:foregroundMark x1="50862" y1="98060" x2="50862" y2="98060"/>
                        <a14:foregroundMark x1="75647" y1="18319" x2="75647" y2="18319"/>
                      </a14:backgroundRemoval>
                    </a14:imgEffect>
                  </a14:imgLayer>
                </a14:imgProps>
              </a:ext>
            </a:extLst>
          </a:blip>
          <a:stretch>
            <a:fillRect/>
          </a:stretch>
        </p:blipFill>
        <p:spPr>
          <a:xfrm>
            <a:off x="5800762" y="3133761"/>
            <a:ext cx="648000" cy="648000"/>
          </a:xfrm>
          <a:prstGeom prst="rect">
            <a:avLst/>
          </a:prstGeom>
        </p:spPr>
      </p:pic>
      <p:pic>
        <p:nvPicPr>
          <p:cNvPr id="5" name="Picture 4">
            <a:extLst>
              <a:ext uri="{FF2B5EF4-FFF2-40B4-BE49-F238E27FC236}">
                <a16:creationId xmlns:a16="http://schemas.microsoft.com/office/drawing/2014/main" id="{7E40510A-84C3-7A7A-58E2-929EC5CA253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5017824" y="2349000"/>
            <a:ext cx="2213875" cy="2160000"/>
          </a:xfrm>
          <a:prstGeom prst="rect">
            <a:avLst/>
          </a:prstGeom>
        </p:spPr>
      </p:pic>
    </p:spTree>
    <p:extLst>
      <p:ext uri="{BB962C8B-B14F-4D97-AF65-F5344CB8AC3E}">
        <p14:creationId xmlns:p14="http://schemas.microsoft.com/office/powerpoint/2010/main" val="131314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C48C-AD49-1B80-D533-BE394BE774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2D5C8F3-9035-6AF3-84E4-F6C9D9B8184F}"/>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6348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6774-AD3D-A2BF-8B22-289424073E47}"/>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413946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1182-6885-2416-A668-D4183C90ACD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E12DB14-AE61-ACF4-2CA2-1D308FDDB5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0800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CEF6-9AC1-12A1-7551-BE7A265C92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119AFF-60A0-75DC-03DC-5E608D2491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233" b="98707" l="9914" r="89871">
                        <a14:foregroundMark x1="41595" y1="8405" x2="41595" y2="8405"/>
                        <a14:foregroundMark x1="50862" y1="3233" x2="50862" y2="3233"/>
                        <a14:foregroundMark x1="35560" y1="26509" x2="39440" y2="30172"/>
                        <a14:foregroundMark x1="24138" y1="32543" x2="33190" y2="33405"/>
                        <a14:foregroundMark x1="33190" y1="33405" x2="40733" y2="36422"/>
                        <a14:foregroundMark x1="40733" y1="36422" x2="42026" y2="37500"/>
                        <a14:foregroundMark x1="61207" y1="25862" x2="72845" y2="30603"/>
                        <a14:foregroundMark x1="72845" y1="30603" x2="80172" y2="36422"/>
                        <a14:foregroundMark x1="60991" y1="38147" x2="60991" y2="38147"/>
                        <a14:foregroundMark x1="62716" y1="35776" x2="62716" y2="35776"/>
                        <a14:foregroundMark x1="65086" y1="75216" x2="65086" y2="75216"/>
                        <a14:foregroundMark x1="53233" y1="76078" x2="53233" y2="76078"/>
                        <a14:foregroundMark x1="51293" y1="80819" x2="51293" y2="80819"/>
                        <a14:foregroundMark x1="49138" y1="97845" x2="49138" y2="97845"/>
                        <a14:foregroundMark x1="57328" y1="98491" x2="57328" y2="98491"/>
                        <a14:foregroundMark x1="59052" y1="98707" x2="59052" y2="98707"/>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BEF87298-A914-4368-A5EB-AC0DEDCE1FFA}"/>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71041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0790E-93AD-FE90-94F1-95139101BC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05BD9CD-EDCD-B9EB-EA91-2964B196B8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07038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B6D3-89A5-CD21-1B6E-17BBC44BFA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DF6021-8188-CA6D-CEF3-D87BC4D07717}"/>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60106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A53E-25A0-0960-0FCC-4CC105416AC1}"/>
              </a:ext>
            </a:extLst>
          </p:cNvPr>
          <p:cNvSpPr>
            <a:spLocks noGrp="1"/>
          </p:cNvSpPr>
          <p:nvPr>
            <p:ph type="title"/>
          </p:nvPr>
        </p:nvSpPr>
        <p:spPr>
          <a:xfrm>
            <a:off x="410688" y="365125"/>
            <a:ext cx="10943112" cy="584901"/>
          </a:xfrm>
        </p:spPr>
        <p:txBody>
          <a:bodyPr>
            <a:normAutofit/>
          </a:bodyPr>
          <a:lstStyle/>
          <a:p>
            <a:r>
              <a:rPr lang="en-CH" sz="2800" b="1" dirty="0">
                <a:latin typeface="Avenir Book" panose="02000503020000020003" pitchFamily="2" charset="0"/>
              </a:rPr>
              <a:t>Practice Task Slides (12 trials)</a:t>
            </a:r>
          </a:p>
        </p:txBody>
      </p:sp>
    </p:spTree>
    <p:extLst>
      <p:ext uri="{BB962C8B-B14F-4D97-AF65-F5344CB8AC3E}">
        <p14:creationId xmlns:p14="http://schemas.microsoft.com/office/powerpoint/2010/main" val="273954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97FEF-A3B0-F8C4-4B00-7564D519E1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75D50B-9096-CAAF-AA3B-E05246F0DA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353" l="9914" r="89871">
                        <a14:foregroundMark x1="42457" y1="8621" x2="42457" y2="8621"/>
                        <a14:foregroundMark x1="51724" y1="3664" x2="51724" y2="3664"/>
                        <a14:foregroundMark x1="51293" y1="2371" x2="51293" y2="2371"/>
                        <a14:foregroundMark x1="24784" y1="33621" x2="37716" y2="34914"/>
                        <a14:foregroundMark x1="62284" y1="29741" x2="66379" y2="38147"/>
                        <a14:foregroundMark x1="29741" y1="71552" x2="82543" y2="65086"/>
                        <a14:foregroundMark x1="82543" y1="65086" x2="86207" y2="65517"/>
                        <a14:foregroundMark x1="43319" y1="93750" x2="43319" y2="93750"/>
                        <a14:foregroundMark x1="50862" y1="99353" x2="50862" y2="99353"/>
                        <a14:foregroundMark x1="67241" y1="37284" x2="65948" y2="34052"/>
                      </a14:backgroundRemoval>
                    </a14:imgEffect>
                  </a14:imgLayer>
                </a14:imgProps>
              </a:ext>
            </a:extLst>
          </a:blip>
          <a:stretch>
            <a:fillRect/>
          </a:stretch>
        </p:blipFill>
        <p:spPr>
          <a:xfrm>
            <a:off x="5772000" y="3104998"/>
            <a:ext cx="648000" cy="648000"/>
          </a:xfrm>
          <a:prstGeom prst="rect">
            <a:avLst/>
          </a:prstGeom>
        </p:spPr>
      </p:pic>
      <p:pic>
        <p:nvPicPr>
          <p:cNvPr id="5" name="Picture 4">
            <a:extLst>
              <a:ext uri="{FF2B5EF4-FFF2-40B4-BE49-F238E27FC236}">
                <a16:creationId xmlns:a16="http://schemas.microsoft.com/office/drawing/2014/main" id="{147AE9EE-D649-E186-A7CA-A9EE19E55E55}"/>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8998"/>
            <a:ext cx="2213875" cy="2160000"/>
          </a:xfrm>
          <a:prstGeom prst="rect">
            <a:avLst/>
          </a:prstGeom>
        </p:spPr>
      </p:pic>
    </p:spTree>
    <p:extLst>
      <p:ext uri="{BB962C8B-B14F-4D97-AF65-F5344CB8AC3E}">
        <p14:creationId xmlns:p14="http://schemas.microsoft.com/office/powerpoint/2010/main" val="30468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C3729A-FF3F-F995-3345-DEEDC1FC84C1}"/>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31314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C008-EA6C-219A-4A92-0E78211D8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4384C7C-92DF-AD79-80AA-33265FBC0F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93795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04C6-8E0F-39B8-4246-197D110A3D2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12EBC30-32EF-EBAD-233D-8FB5E70CE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8276" l="9914" r="89871">
                        <a14:foregroundMark x1="48491" y1="6250" x2="48491" y2="6250"/>
                        <a14:foregroundMark x1="51078" y1="1509" x2="51078" y2="1509"/>
                        <a14:foregroundMark x1="62069" y1="3879" x2="62069" y2="3879"/>
                        <a14:foregroundMark x1="69181" y1="7759" x2="69181" y2="7759"/>
                        <a14:foregroundMark x1="62500" y1="3879" x2="62500" y2="3879"/>
                        <a14:foregroundMark x1="69612" y1="7759" x2="69612" y2="7759"/>
                        <a14:foregroundMark x1="76940" y1="18103" x2="76940" y2="18103"/>
                        <a14:foregroundMark x1="80819" y1="25862" x2="80819" y2="25862"/>
                        <a14:foregroundMark x1="69397" y1="33621" x2="69397" y2="33621"/>
                        <a14:foregroundMark x1="66379" y1="34267" x2="66379" y2="34267"/>
                        <a14:foregroundMark x1="64440" y1="42672" x2="71336" y2="33836"/>
                        <a14:foregroundMark x1="71336" y1="33836" x2="72629" y2="29310"/>
                        <a14:foregroundMark x1="66164" y1="29957" x2="67026" y2="38362"/>
                        <a14:foregroundMark x1="67026" y1="38362" x2="67026" y2="38578"/>
                        <a14:foregroundMark x1="29526" y1="27586" x2="36853" y2="29310"/>
                        <a14:foregroundMark x1="26940" y1="34267" x2="39224" y2="34914"/>
                        <a14:foregroundMark x1="46767" y1="76509" x2="66164" y2="76293"/>
                        <a14:foregroundMark x1="66164" y1="76293" x2="71552" y2="73491"/>
                        <a14:foregroundMark x1="47845" y1="93103" x2="47845" y2="93103"/>
                        <a14:foregroundMark x1="50216" y1="98276" x2="50216" y2="98276"/>
                        <a14:foregroundMark x1="16164" y1="69397" x2="16164" y2="69397"/>
                        <a14:foregroundMark x1="17241" y1="69828" x2="17241" y2="69828"/>
                        <a14:foregroundMark x1="15302" y1="66379" x2="15302" y2="66379"/>
                        <a14:foregroundMark x1="18750" y1="75862" x2="18750" y2="75862"/>
                        <a14:foregroundMark x1="19397" y1="78448" x2="19397" y2="78448"/>
                        <a14:foregroundMark x1="20690" y1="80603" x2="20690" y2="80603"/>
                        <a14:foregroundMark x1="12931" y1="60560" x2="12931" y2="60560"/>
                        <a14:foregroundMark x1="12931" y1="53017" x2="14655" y2="64009"/>
                      </a14:backgroundRemoval>
                    </a14:imgEffect>
                  </a14:imgLayer>
                </a14:imgProps>
              </a:ext>
            </a:extLst>
          </a:blip>
          <a:stretch>
            <a:fillRect/>
          </a:stretch>
        </p:blipFill>
        <p:spPr>
          <a:xfrm>
            <a:off x="5772000" y="3273963"/>
            <a:ext cx="648000" cy="648000"/>
          </a:xfrm>
          <a:prstGeom prst="rect">
            <a:avLst/>
          </a:prstGeom>
        </p:spPr>
      </p:pic>
      <p:pic>
        <p:nvPicPr>
          <p:cNvPr id="5" name="Picture 4">
            <a:extLst>
              <a:ext uri="{FF2B5EF4-FFF2-40B4-BE49-F238E27FC236}">
                <a16:creationId xmlns:a16="http://schemas.microsoft.com/office/drawing/2014/main" id="{4FF0677C-3020-6B96-F068-80F9B549D710}"/>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517963"/>
            <a:ext cx="2213875" cy="2160000"/>
          </a:xfrm>
          <a:prstGeom prst="rect">
            <a:avLst/>
          </a:prstGeom>
        </p:spPr>
      </p:pic>
    </p:spTree>
    <p:extLst>
      <p:ext uri="{BB962C8B-B14F-4D97-AF65-F5344CB8AC3E}">
        <p14:creationId xmlns:p14="http://schemas.microsoft.com/office/powerpoint/2010/main" val="171076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59D0-4D17-2530-DD1E-51E42936DA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9641553-E848-E44C-F656-F0B287566D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060" l="9914" r="89871">
                        <a14:foregroundMark x1="45905" y1="5388" x2="45905" y2="5388"/>
                        <a14:foregroundMark x1="52586" y1="1940" x2="52586" y2="1940"/>
                        <a14:foregroundMark x1="34698" y1="26293" x2="31034" y2="38793"/>
                        <a14:foregroundMark x1="27155" y1="32543" x2="29526" y2="35776"/>
                        <a14:foregroundMark x1="61422" y1="25000" x2="71983" y2="36638"/>
                        <a14:foregroundMark x1="62500" y1="32112" x2="62500" y2="32112"/>
                        <a14:foregroundMark x1="71767" y1="64009" x2="71767" y2="64009"/>
                        <a14:foregroundMark x1="13578" y1="43534" x2="15086" y2="61207"/>
                        <a14:foregroundMark x1="15086" y1="61207" x2="19828" y2="77586"/>
                        <a14:foregroundMark x1="12931" y1="54526" x2="18319" y2="75000"/>
                        <a14:foregroundMark x1="42026" y1="93750" x2="42026" y2="93750"/>
                        <a14:foregroundMark x1="51724" y1="98060" x2="51724" y2="98060"/>
                        <a14:foregroundMark x1="76293" y1="82974" x2="80819" y2="74138"/>
                        <a14:foregroundMark x1="86638" y1="50216" x2="86638" y2="59914"/>
                        <a14:foregroundMark x1="80172" y1="78664" x2="80172" y2="78664"/>
                        <a14:foregroundMark x1="80819" y1="76509" x2="80819" y2="76509"/>
                        <a14:foregroundMark x1="81466" y1="76078" x2="81466" y2="76078"/>
                        <a14:foregroundMark x1="78879" y1="81250" x2="78879" y2="81250"/>
                        <a14:foregroundMark x1="78233" y1="81897" x2="78233" y2="81897"/>
                        <a14:foregroundMark x1="74353" y1="85991" x2="83190" y2="70690"/>
                        <a14:foregroundMark x1="81034" y1="78017" x2="82759" y2="73922"/>
                        <a14:foregroundMark x1="86638" y1="48707" x2="86638" y2="65302"/>
                        <a14:foregroundMark x1="86638" y1="65302" x2="83405" y2="73707"/>
                        <a14:foregroundMark x1="84698" y1="52802" x2="84698" y2="52802"/>
                        <a14:foregroundMark x1="86638" y1="64224" x2="87500" y2="50216"/>
                        <a14:foregroundMark x1="82759" y1="48491" x2="82759" y2="48491"/>
                        <a14:foregroundMark x1="86853" y1="51293" x2="86638" y2="43966"/>
                        <a14:foregroundMark x1="85991" y1="41379" x2="87500" y2="48491"/>
                        <a14:foregroundMark x1="87716" y1="49784" x2="87716" y2="49784"/>
                        <a14:foregroundMark x1="87716" y1="46767" x2="86853" y2="38147"/>
                        <a14:foregroundMark x1="81681" y1="38793" x2="81681" y2="3879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89403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74DA3-902E-8F45-EEBF-02D89452D9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2107E18-88AE-3EA0-674B-1203352DC734}"/>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4143447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2FE1A-67F2-9A08-251F-880432C4BF9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26224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E8FC-63CD-D038-66EE-46958059829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01C20EF-972D-1CEE-8627-F99AF950B1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05936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96E6-CEF7-FC04-1C88-B57A06B17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B164E6-3582-7E77-412F-E4B2F2BDF6C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9138" y1="7328" x2="49138" y2="7328"/>
                        <a14:foregroundMark x1="51293" y1="1940" x2="51293" y2="1940"/>
                        <a14:foregroundMark x1="33621" y1="35560" x2="33621" y2="35560"/>
                        <a14:foregroundMark x1="67888" y1="34483" x2="67888" y2="34483"/>
                        <a14:foregroundMark x1="13578" y1="38578" x2="13578" y2="38578"/>
                        <a14:foregroundMark x1="12284" y1="44612" x2="12284" y2="44612"/>
                        <a14:foregroundMark x1="59267" y1="76078" x2="59267" y2="76078"/>
                        <a14:foregroundMark x1="50216" y1="80172" x2="50216" y2="80172"/>
                        <a14:foregroundMark x1="49569" y1="92457" x2="49569" y2="92457"/>
                        <a14:foregroundMark x1="49353" y1="97414" x2="49353" y2="97414"/>
                        <a14:foregroundMark x1="69828" y1="90517" x2="69828" y2="90517"/>
                        <a14:foregroundMark x1="71121" y1="90948" x2="71121" y2="90948"/>
                        <a14:foregroundMark x1="70474" y1="91810" x2="70474" y2="91810"/>
                        <a14:foregroundMark x1="69181" y1="92457" x2="69181" y2="9245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91E1872C-2640-158F-10A5-A9007B15A8D3}"/>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85295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1EF2-15B2-5F37-7159-D4FEE4FE909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575DBC-72A8-0A9C-3540-E8ED8DE5FE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353" l="9914" r="89871">
                        <a14:foregroundMark x1="43750" y1="7328" x2="43750" y2="7328"/>
                        <a14:foregroundMark x1="52155" y1="2802" x2="52155" y2="2802"/>
                        <a14:foregroundMark x1="26724" y1="12069" x2="26724" y2="12069"/>
                        <a14:foregroundMark x1="22629" y1="17888" x2="30603" y2="9914"/>
                        <a14:foregroundMark x1="28448" y1="29310" x2="76940" y2="36853"/>
                        <a14:foregroundMark x1="60560" y1="23060" x2="61853" y2="36422"/>
                        <a14:foregroundMark x1="15086" y1="65086" x2="37931" y2="63147"/>
                        <a14:foregroundMark x1="37931" y1="63147" x2="38147" y2="63147"/>
                        <a14:foregroundMark x1="33190" y1="71552" x2="53879" y2="84052"/>
                        <a14:foregroundMark x1="68103" y1="68534" x2="68103" y2="68534"/>
                        <a14:foregroundMark x1="79957" y1="74784" x2="79957" y2="74784"/>
                        <a14:foregroundMark x1="58836" y1="93319" x2="58836" y2="93319"/>
                        <a14:foregroundMark x1="49138" y1="99353" x2="49138" y2="99353"/>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9774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In this task you play the role of a store owner who is known for offering a good variety of speciality eggs. You are at your local farmer’s to buy fresh eggs for your store. Some of the eggs are more sensitive and spoil quicker. If you buy good eggs, you will make a profit when reselling them at your shop. When you buy bad eggs you loose money because you cannot resell them.</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Because there are different sorts of eggs,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 high variety of fresh eggs as possible. Because that is what makes your store so special.</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To make sure the different sorts of eggs look different enough, we reused some of the faces from the last task you played. </a:t>
            </a:r>
          </a:p>
        </p:txBody>
      </p:sp>
    </p:spTree>
    <p:extLst>
      <p:ext uri="{BB962C8B-B14F-4D97-AF65-F5344CB8AC3E}">
        <p14:creationId xmlns:p14="http://schemas.microsoft.com/office/powerpoint/2010/main" val="2976116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DA2E-9EEF-897C-B947-DCE41F3287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D541FF-F030-2092-3ECD-32A6FFA1ADB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7586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62FE8-2D8D-89A6-318D-1514870111D0}"/>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40299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71C8-8CB2-B05B-4707-637A9E9C93E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7D456D-4D64-29AE-5429-088F0430D4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5304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3838-349C-1D8D-B34E-BD536F36F90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BBA57-B3C7-0541-8726-47EB8C689CE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9569" l="9914" r="89871">
                        <a14:foregroundMark x1="29741" y1="27155" x2="57328" y2="6034"/>
                        <a14:foregroundMark x1="46552" y1="2371" x2="46552" y2="2371"/>
                        <a14:foregroundMark x1="27802" y1="30819" x2="34914" y2="42026"/>
                        <a14:foregroundMark x1="35345" y1="29957" x2="34483" y2="36853"/>
                        <a14:foregroundMark x1="58836" y1="33405" x2="78233" y2="35129"/>
                        <a14:foregroundMark x1="63362" y1="31250" x2="71552" y2="32328"/>
                        <a14:foregroundMark x1="71552" y1="32328" x2="71767" y2="32543"/>
                        <a14:foregroundMark x1="42457" y1="94397" x2="42457" y2="94397"/>
                        <a14:foregroundMark x1="48491" y1="98922" x2="48491" y2="98922"/>
                        <a14:foregroundMark x1="37931" y1="96552" x2="37931" y2="96552"/>
                        <a14:foregroundMark x1="34698" y1="95690" x2="45474"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67293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45D9-8CCB-C838-E981-FE4E56EC2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E413629-0D92-B28E-D549-89BA5FACFF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9" b="99353" l="9914" r="89871">
                        <a14:foregroundMark x1="43966" y1="8405" x2="43966" y2="8405"/>
                        <a14:foregroundMark x1="51724" y1="1724" x2="51724" y2="1724"/>
                        <a14:foregroundMark x1="31681" y1="30388" x2="39655" y2="32759"/>
                        <a14:foregroundMark x1="39655" y1="32759" x2="45043" y2="36207"/>
                        <a14:foregroundMark x1="60560" y1="29310" x2="69181" y2="31897"/>
                        <a14:foregroundMark x1="69181" y1="31897" x2="74138" y2="36422"/>
                        <a14:foregroundMark x1="48276" y1="61638" x2="48276" y2="61638"/>
                        <a14:foregroundMark x1="51724" y1="75647" x2="51724" y2="75647"/>
                        <a14:foregroundMark x1="62716" y1="76293" x2="62716" y2="76293"/>
                        <a14:foregroundMark x1="53879" y1="92888" x2="53879" y2="92888"/>
                        <a14:foregroundMark x1="51078" y1="97845" x2="51078" y2="97845"/>
                        <a14:foregroundMark x1="46336" y1="98922" x2="46336" y2="98922"/>
                        <a14:foregroundMark x1="49353" y1="99138" x2="49353" y2="99138"/>
                        <a14:foregroundMark x1="57112" y1="99353" x2="57112" y2="99353"/>
                        <a14:foregroundMark x1="60776" y1="98060" x2="60776" y2="98060"/>
                        <a14:foregroundMark x1="58621" y1="98922" x2="58621" y2="98922"/>
                        <a14:foregroundMark x1="40517" y1="98491" x2="40517" y2="98491"/>
                        <a14:foregroundMark x1="41810" y1="98922" x2="41810" y2="98922"/>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2DC1EF66-0283-E706-3E80-AA01769B749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378611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DFBD-7EBF-454E-203D-B62A5928688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CC159-8960-3D56-4AB7-6F2DECF9BF82}"/>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7397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EEEB-5F99-A93B-5E9E-5D82D68710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8A1C4-3478-B45A-354F-72CA4C81BADD}"/>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1901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ABD6-DBED-91FC-7FFD-D0A39C572F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34070E5-F48F-D39E-E1C0-CA9E197CD7F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81658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DE55-6A31-C0E0-DD29-2E57208788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3FEF9-05EC-0E4B-04D5-231CF288F4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41595" y1="7328" x2="53879" y2="1940"/>
                        <a14:foregroundMark x1="68103" y1="42026" x2="60560" y2="20905"/>
                        <a14:foregroundMark x1="60560" y1="20905" x2="60560" y2="20259"/>
                        <a14:foregroundMark x1="71767" y1="24138" x2="72845" y2="38147"/>
                        <a14:foregroundMark x1="74784" y1="37500" x2="71552" y2="30388"/>
                        <a14:foregroundMark x1="26940" y1="27155" x2="44181" y2="42241"/>
                        <a14:foregroundMark x1="44181" y1="42241" x2="43966" y2="42241"/>
                        <a14:foregroundMark x1="49353" y1="93750" x2="49353" y2="93750"/>
                        <a14:foregroundMark x1="49353" y1="98707" x2="49353" y2="98707"/>
                      </a14:backgroundRemoval>
                    </a14:imgEffect>
                  </a14:imgLayer>
                </a14:imgProps>
              </a:ext>
            </a:extLst>
          </a:blip>
          <a:stretch>
            <a:fillRect/>
          </a:stretch>
        </p:blipFill>
        <p:spPr>
          <a:xfrm>
            <a:off x="5016000" y="2188736"/>
            <a:ext cx="2160000" cy="2160000"/>
          </a:xfrm>
          <a:prstGeom prst="rect">
            <a:avLst/>
          </a:prstGeom>
        </p:spPr>
      </p:pic>
    </p:spTree>
    <p:extLst>
      <p:ext uri="{BB962C8B-B14F-4D97-AF65-F5344CB8AC3E}">
        <p14:creationId xmlns:p14="http://schemas.microsoft.com/office/powerpoint/2010/main" val="310398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AF64-2F31-E8F9-2AB8-FE37FA865D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FA0DA-143B-6F87-FC03-9C5897B4B908}"/>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6027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34688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FEB8-0057-8927-28B2-45A2AD7152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FE683-BD69-F6C8-0E91-6DFF95FFC8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71" b="98922" l="9914" r="89871">
                        <a14:foregroundMark x1="42026" y1="6681" x2="42026" y2="6681"/>
                        <a14:foregroundMark x1="50862" y1="2586" x2="50862" y2="2586"/>
                        <a14:foregroundMark x1="36422" y1="28448" x2="36422" y2="28448"/>
                        <a14:foregroundMark x1="25000" y1="32974" x2="40517" y2="33405"/>
                        <a14:foregroundMark x1="40517" y1="33405" x2="46767" y2="35560"/>
                        <a14:foregroundMark x1="62716" y1="27155" x2="76078" y2="25216"/>
                        <a14:foregroundMark x1="68966" y1="34052" x2="68966" y2="34052"/>
                        <a14:foregroundMark x1="60776" y1="35991" x2="60776" y2="35991"/>
                        <a14:foregroundMark x1="49569" y1="93966" x2="49569" y2="93966"/>
                        <a14:foregroundMark x1="50216" y1="98922" x2="50216" y2="98922"/>
                        <a14:foregroundMark x1="14871" y1="64655" x2="17888" y2="7133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37C00E28-5635-25B2-EAC8-A478C02E4AA4}"/>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45274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49A9-7180-D359-9879-95854E5C4A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484E80-68E0-6B00-9A2B-EE6BDE3C1FD2}"/>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372363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79AB-5074-40AD-E227-B458D93FB64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3EBE4FD-46F5-48A1-F98D-28077AB2F5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576971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8486-D25B-DEDF-A9BC-EA95D7999C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ABF1B2-DDAE-2D78-BB3E-41846F4CA6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02" b="99569" l="9914" r="89871">
                        <a14:foregroundMark x1="41810" y1="12284" x2="52371" y2="6466"/>
                        <a14:foregroundMark x1="52371" y1="6466" x2="56034" y2="2802"/>
                        <a14:foregroundMark x1="16595" y1="29741" x2="19828" y2="24138"/>
                        <a14:foregroundMark x1="25862" y1="33621" x2="43319" y2="37069"/>
                        <a14:foregroundMark x1="43319" y1="37069" x2="49138" y2="40302"/>
                        <a14:foregroundMark x1="68319" y1="24569" x2="57112" y2="43103"/>
                        <a14:foregroundMark x1="78664" y1="21767" x2="83836" y2="31250"/>
                        <a14:foregroundMark x1="72629" y1="32543" x2="69828" y2="32759"/>
                        <a14:foregroundMark x1="68966" y1="71121" x2="68966" y2="71121"/>
                        <a14:foregroundMark x1="56466" y1="95043" x2="56466" y2="95043"/>
                        <a14:foregroundMark x1="51078" y1="99353" x2="51078" y2="99353"/>
                        <a14:foregroundMark x1="43319" y1="99569" x2="43319" y2="99569"/>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274336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F802D-02B9-65F8-6F94-4303786E71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17BB0-0C03-BAFB-E9F4-27413468A70A}"/>
              </a:ext>
            </a:extLst>
          </p:cNvPr>
          <p:cNvPicPr>
            <a:picLocks noChangeAspect="1"/>
          </p:cNvPicPr>
          <p:nvPr/>
        </p:nvPicPr>
        <p:blipFill>
          <a:blip r:embed="rId2"/>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43903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B9ED-2F90-AF82-7189-F85F7CAEE6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3F3EFB-5F75-936F-4E28-21E2DF945F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922" l="9914" r="89871">
                        <a14:foregroundMark x1="46552" y1="10345" x2="46552" y2="10345"/>
                        <a14:foregroundMark x1="50000" y1="3879" x2="50000" y2="3879"/>
                        <a14:foregroundMark x1="49784" y1="1940" x2="49784" y2="1940"/>
                        <a14:foregroundMark x1="17672" y1="29957" x2="17672" y2="29957"/>
                        <a14:foregroundMark x1="37716" y1="25862" x2="39440" y2="38147"/>
                        <a14:foregroundMark x1="30603" y1="36422" x2="30603" y2="36422"/>
                        <a14:foregroundMark x1="58836" y1="28017" x2="68966" y2="29310"/>
                        <a14:foregroundMark x1="68966" y1="29310" x2="78233" y2="28448"/>
                        <a14:foregroundMark x1="78233" y1="28448" x2="82974" y2="28664"/>
                        <a14:foregroundMark x1="83836" y1="30388" x2="83836" y2="30388"/>
                        <a14:foregroundMark x1="52802" y1="95043" x2="52802" y2="95043"/>
                        <a14:foregroundMark x1="50216" y1="98922" x2="50216" y2="98922"/>
                        <a14:foregroundMark x1="21121" y1="79741" x2="20259" y2="80172"/>
                        <a14:foregroundMark x1="19397" y1="79526" x2="19397" y2="79526"/>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D92D1E3C-9315-2953-FA07-81CE2AC9C4DC}"/>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07359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C5C5C"/>
        </a:solidFill>
        <a:effectLst/>
      </p:bgPr>
    </p:bg>
    <p:spTree>
      <p:nvGrpSpPr>
        <p:cNvPr id="1" name="">
          <a:extLst>
            <a:ext uri="{FF2B5EF4-FFF2-40B4-BE49-F238E27FC236}">
              <a16:creationId xmlns:a16="http://schemas.microsoft.com/office/drawing/2014/main" id="{F3F2F404-A47E-A10E-83A1-6BDE7975B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FA992D-5DF9-8C9A-88EB-4B32614E1F0F}"/>
              </a:ext>
            </a:extLst>
          </p:cNvPr>
          <p:cNvPicPr>
            <a:picLocks noChangeAspect="1"/>
          </p:cNvPicPr>
          <p:nvPr/>
        </p:nvPicPr>
        <p:blipFill>
          <a:blip r:embed="rId2"/>
          <a:stretch>
            <a:fillRect/>
          </a:stretch>
        </p:blipFill>
        <p:spPr>
          <a:xfrm>
            <a:off x="3501517" y="1449000"/>
            <a:ext cx="5188966" cy="3960000"/>
          </a:xfrm>
          <a:prstGeom prst="rect">
            <a:avLst/>
          </a:prstGeom>
        </p:spPr>
      </p:pic>
    </p:spTree>
    <p:extLst>
      <p:ext uri="{BB962C8B-B14F-4D97-AF65-F5344CB8AC3E}">
        <p14:creationId xmlns:p14="http://schemas.microsoft.com/office/powerpoint/2010/main" val="16764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49A1B-8A99-F1DE-BF00-5F97CF0A0C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8597B-538C-3C29-21EB-ADFFEF2B46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3457798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F0A2-6479-42A3-F5C6-D535190E5E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283889-3B48-14A9-C191-81D2FDB214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7414" l="9914" r="89871">
                        <a14:foregroundMark x1="44612" y1="10560" x2="44612" y2="10560"/>
                        <a14:foregroundMark x1="50000" y1="6250" x2="50000" y2="6250"/>
                        <a14:foregroundMark x1="47845" y1="1940" x2="47845" y2="1940"/>
                        <a14:foregroundMark x1="56466" y1="97414" x2="56466" y2="97414"/>
                        <a14:foregroundMark x1="61853" y1="29310" x2="61853" y2="29310"/>
                        <a14:foregroundMark x1="34267" y1="30603" x2="34267" y2="30603"/>
                        <a14:foregroundMark x1="33621" y1="68966" x2="33621" y2="68966"/>
                        <a14:foregroundMark x1="51724" y1="56034" x2="51724" y2="56034"/>
                        <a14:foregroundMark x1="76078" y1="84052" x2="76078" y2="84052"/>
                        <a14:foregroundMark x1="85991" y1="42457" x2="85991" y2="42457"/>
                        <a14:foregroundMark x1="85991" y1="41164" x2="85991" y2="41164"/>
                        <a14:foregroundMark x1="86207" y1="42241" x2="86207" y2="42241"/>
                        <a14:foregroundMark x1="86207" y1="40302" x2="86207" y2="40302"/>
                        <a14:foregroundMark x1="76724" y1="84052" x2="76724" y2="84052"/>
                        <a14:foregroundMark x1="76724" y1="84267" x2="76724" y2="84267"/>
                        <a14:foregroundMark x1="76724" y1="84914" x2="76724" y2="84914"/>
                        <a14:foregroundMark x1="76293" y1="84052" x2="76293" y2="84052"/>
                        <a14:foregroundMark x1="76724" y1="84267" x2="76724" y2="84267"/>
                        <a14:foregroundMark x1="76724" y1="84267" x2="76724" y2="84483"/>
                        <a14:foregroundMark x1="79095" y1="76078" x2="79095" y2="76078"/>
                        <a14:foregroundMark x1="76509" y1="84267" x2="77371" y2="83621"/>
                        <a14:foregroundMark x1="77371" y1="78017" x2="77371" y2="78017"/>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2308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470D-9A5B-91DA-318A-6C272308FB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1F0431-8318-73F0-8836-CE9DCE2D28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78" b="99784" l="9914" r="89871">
                        <a14:foregroundMark x1="36638" y1="4957" x2="57759" y2="5172"/>
                        <a14:foregroundMark x1="13578" y1="46767" x2="23707" y2="18534"/>
                        <a14:foregroundMark x1="18966" y1="21121" x2="14224" y2="40302"/>
                        <a14:foregroundMark x1="27586" y1="17457" x2="45043" y2="2155"/>
                        <a14:foregroundMark x1="45043" y1="2155" x2="47198" y2="1293"/>
                        <a14:foregroundMark x1="81034" y1="52586" x2="78017" y2="26940"/>
                        <a14:foregroundMark x1="78017" y1="26940" x2="71552" y2="16595"/>
                        <a14:foregroundMark x1="60991" y1="16595" x2="53017" y2="98060"/>
                        <a14:foregroundMark x1="55603" y1="18103" x2="37931" y2="60776"/>
                        <a14:foregroundMark x1="37931" y1="60776" x2="35560" y2="79957"/>
                        <a14:foregroundMark x1="25000" y1="84698" x2="43103" y2="98707"/>
                        <a14:foregroundMark x1="47629" y1="99353" x2="42672" y2="77371"/>
                        <a14:foregroundMark x1="42672" y1="77371" x2="45043" y2="67888"/>
                        <a14:foregroundMark x1="56681" y1="20259" x2="55603" y2="86638"/>
                        <a14:foregroundMark x1="65302" y1="68103" x2="34052" y2="72629"/>
                        <a14:foregroundMark x1="59052" y1="61853" x2="53233" y2="87716"/>
                        <a14:foregroundMark x1="53233" y1="87716" x2="42241" y2="99784"/>
                      </a14:backgroundRemoval>
                    </a14:imgEffect>
                  </a14:imgLayer>
                </a14:imgProps>
              </a:ext>
            </a:extLst>
          </a:blip>
          <a:stretch>
            <a:fillRect/>
          </a:stretch>
        </p:blipFill>
        <p:spPr>
          <a:xfrm>
            <a:off x="5016000" y="2349000"/>
            <a:ext cx="2160000" cy="2160000"/>
          </a:xfrm>
          <a:prstGeom prst="rect">
            <a:avLst/>
          </a:prstGeom>
        </p:spPr>
      </p:pic>
    </p:spTree>
    <p:extLst>
      <p:ext uri="{BB962C8B-B14F-4D97-AF65-F5344CB8AC3E}">
        <p14:creationId xmlns:p14="http://schemas.microsoft.com/office/powerpoint/2010/main" val="101146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D3D79-4AA2-28AF-97CB-32ADB4AE4F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393FB3-EA4A-73AA-D007-519555B3E4F9}"/>
              </a:ext>
            </a:extLst>
          </p:cNvPr>
          <p:cNvSpPr txBox="1"/>
          <p:nvPr/>
        </p:nvSpPr>
        <p:spPr>
          <a:xfrm>
            <a:off x="391886" y="130629"/>
            <a:ext cx="11614067" cy="4893647"/>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You will now play the egg task that you practiced just beforehand.</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Do not forget that there are different sorts of eggs and you have to learn which ones are more likely to be rotten and which ones are more likely to stay fresh.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Try to make as much profit as possible by collecting as many and also a high variety of fresh eggs as possible. </a:t>
            </a: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As you saw in the practice, we used faces to represent the eggs. The actual faces on the eggs have nothing to do with the task itself. We previously used black and white eggs with patterns on them but it was too difficult to tell the differences between the eggs. So, just bear in mind, this is a task about making profit from collecting the right egg.</a:t>
            </a:r>
          </a:p>
        </p:txBody>
      </p:sp>
    </p:spTree>
    <p:extLst>
      <p:ext uri="{BB962C8B-B14F-4D97-AF65-F5344CB8AC3E}">
        <p14:creationId xmlns:p14="http://schemas.microsoft.com/office/powerpoint/2010/main" val="66309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AECC5-47C4-5D58-22D2-4BBCD36EAB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FDD18A-BC86-DECB-190E-79FF47B1B1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40" b="98707" l="9914" r="89871">
                        <a14:foregroundMark x1="51940" y1="4526" x2="51940" y2="4526"/>
                        <a14:foregroundMark x1="52371" y1="1940" x2="52371" y2="1940"/>
                        <a14:foregroundMark x1="27371" y1="24784" x2="42457" y2="37284"/>
                        <a14:foregroundMark x1="28664" y1="35560" x2="28664" y2="35560"/>
                        <a14:foregroundMark x1="52802" y1="34052" x2="69181" y2="25647"/>
                        <a14:foregroundMark x1="78233" y1="21983" x2="82759" y2="30819"/>
                        <a14:foregroundMark x1="82543" y1="27155" x2="82543" y2="27155"/>
                        <a14:foregroundMark x1="83405" y1="28233" x2="83405" y2="28233"/>
                        <a14:foregroundMark x1="83405" y1="27155" x2="83405" y2="27155"/>
                        <a14:foregroundMark x1="83405" y1="29095" x2="83405" y2="29095"/>
                        <a14:foregroundMark x1="60129" y1="33190" x2="75431" y2="34267"/>
                        <a14:foregroundMark x1="53664" y1="93534" x2="53664" y2="93534"/>
                        <a14:foregroundMark x1="50216" y1="98707" x2="50216" y2="98707"/>
                      </a14:backgroundRemoval>
                    </a14:imgEffect>
                  </a14:imgLayer>
                </a14:imgProps>
              </a:ext>
            </a:extLst>
          </a:blip>
          <a:stretch>
            <a:fillRect/>
          </a:stretch>
        </p:blipFill>
        <p:spPr>
          <a:xfrm>
            <a:off x="5772000" y="3105000"/>
            <a:ext cx="648000" cy="648000"/>
          </a:xfrm>
          <a:prstGeom prst="rect">
            <a:avLst/>
          </a:prstGeom>
        </p:spPr>
      </p:pic>
      <p:pic>
        <p:nvPicPr>
          <p:cNvPr id="5" name="Picture 4">
            <a:extLst>
              <a:ext uri="{FF2B5EF4-FFF2-40B4-BE49-F238E27FC236}">
                <a16:creationId xmlns:a16="http://schemas.microsoft.com/office/drawing/2014/main" id="{A13D98F7-0E4D-E630-0CA2-3151B2FA9161}"/>
              </a:ext>
            </a:extLst>
          </p:cNvPr>
          <p:cNvPicPr>
            <a:picLocks noChangeAspect="1"/>
          </p:cNvPicPr>
          <p:nvPr/>
        </p:nvPicPr>
        <p:blipFill>
          <a:blip r:embed="rId4">
            <a:duotone>
              <a:prstClr val="black"/>
              <a:srgbClr val="A5A5A5">
                <a:tint val="45000"/>
                <a:satMod val="400000"/>
              </a:srgbClr>
            </a:duotone>
            <a:extLst>
              <a:ext uri="{BEBA8EAE-BF5A-486C-A8C5-ECC9F3942E4B}">
                <a14:imgProps xmlns:a14="http://schemas.microsoft.com/office/drawing/2010/main">
                  <a14:imgLayer r:embed="rId5">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229414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DF41-0C7E-836F-E18B-8BBCAD1DD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97493EF-9BD8-8B10-5F51-05CC3A6E383A}"/>
              </a:ext>
            </a:extLst>
          </p:cNvPr>
          <p:cNvPicPr>
            <a:picLocks noChangeAspect="1"/>
          </p:cNvPicPr>
          <p:nvPr/>
        </p:nvPicPr>
        <p:blipFill>
          <a:blip r:embed="rId2">
            <a:duotone>
              <a:prstClr val="black"/>
              <a:srgbClr val="A5A5A5">
                <a:tint val="45000"/>
                <a:satMod val="400000"/>
              </a:srgbClr>
            </a:duotone>
            <a:extLst>
              <a:ext uri="{BEBA8EAE-BF5A-486C-A8C5-ECC9F3942E4B}">
                <a14:imgProps xmlns:a14="http://schemas.microsoft.com/office/drawing/2010/main">
                  <a14:imgLayer r:embed="rId3">
                    <a14:imgEffect>
                      <a14:backgroundRemoval t="3190" b="97158" l="5320" r="92303">
                        <a14:foregroundMark x1="31183" y1="39443" x2="34692" y2="11659"/>
                        <a14:foregroundMark x1="34692" y1="11659" x2="39559" y2="6148"/>
                        <a14:foregroundMark x1="39559" y1="6148" x2="46576" y2="3364"/>
                        <a14:foregroundMark x1="65139" y1="14153" x2="65252" y2="13631"/>
                        <a14:foregroundMark x1="5320" y1="46462" x2="10300" y2="50232"/>
                        <a14:foregroundMark x1="7810" y1="52262" x2="16186" y2="80046"/>
                        <a14:foregroundMark x1="16186" y1="80046" x2="26259" y2="97158"/>
                        <a14:foregroundMark x1="26259" y1="97158" x2="29485" y2="93852"/>
                        <a14:foregroundMark x1="92303" y1="46984" x2="90719" y2="52668"/>
                      </a14:backgroundRemoval>
                    </a14:imgEffect>
                  </a14:imgLayer>
                </a14:imgProps>
              </a:ext>
            </a:extLst>
          </a:blip>
          <a:stretch>
            <a:fillRect/>
          </a:stretch>
        </p:blipFill>
        <p:spPr>
          <a:xfrm>
            <a:off x="4989062" y="2349000"/>
            <a:ext cx="2213875" cy="2160000"/>
          </a:xfrm>
          <a:prstGeom prst="rect">
            <a:avLst/>
          </a:prstGeom>
        </p:spPr>
      </p:pic>
    </p:spTree>
    <p:extLst>
      <p:ext uri="{BB962C8B-B14F-4D97-AF65-F5344CB8AC3E}">
        <p14:creationId xmlns:p14="http://schemas.microsoft.com/office/powerpoint/2010/main" val="64351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A87-90A2-FE43-EFA2-56AC519A3F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509F2-DE82-AE26-7358-5BAE99E7AE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Tree>
    <p:extLst>
      <p:ext uri="{BB962C8B-B14F-4D97-AF65-F5344CB8AC3E}">
        <p14:creationId xmlns:p14="http://schemas.microsoft.com/office/powerpoint/2010/main" val="62199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93516-5435-CE93-711C-ED8049E82C2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5AC75-4AB6-4C25-D98A-B2D25FD5A8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BB2AFC8D-12F3-792C-82AD-0983E78B6E39}"/>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you could resell. You made a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11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A4E43-C018-6B2B-D93B-4E4B7C3AB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021A7-BE35-6D40-F711-4467B11BDA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sp>
        <p:nvSpPr>
          <p:cNvPr id="2" name="TextBox 1">
            <a:extLst>
              <a:ext uri="{FF2B5EF4-FFF2-40B4-BE49-F238E27FC236}">
                <a16:creationId xmlns:a16="http://schemas.microsoft.com/office/drawing/2014/main" id="{A5A32C7A-A683-AE6F-A14E-EBABEB1140D2}"/>
              </a:ext>
            </a:extLst>
          </p:cNvPr>
          <p:cNvSpPr txBox="1"/>
          <p:nvPr/>
        </p:nvSpPr>
        <p:spPr>
          <a:xfrm>
            <a:off x="391886" y="130629"/>
            <a:ext cx="11614067" cy="830997"/>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was rotten. You did not loose your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2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CAC2-305E-E2C4-69B5-5035E5D5B8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5083BC-61B5-79C7-618E-4FE538A0DB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85D4A3B-AFE8-09B3-F2B4-EE908C026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2E881160-85FE-3DB4-782B-3220209E4FC0}"/>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collected an egg that was rotten.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You should have rejected this egg. You lost money.</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204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A488-6E7C-21FE-587F-12708C1272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0941CCB-B140-6CEE-64D5-5FF967B3F6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0827" y="2349000"/>
            <a:ext cx="2830345" cy="2160000"/>
          </a:xfrm>
          <a:prstGeom prst="rect">
            <a:avLst/>
          </a:prstGeom>
        </p:spPr>
      </p:pic>
      <p:pic>
        <p:nvPicPr>
          <p:cNvPr id="12" name="Graphic 11" descr="Close with solid fill">
            <a:extLst>
              <a:ext uri="{FF2B5EF4-FFF2-40B4-BE49-F238E27FC236}">
                <a16:creationId xmlns:a16="http://schemas.microsoft.com/office/drawing/2014/main" id="{57946D47-9AD0-B002-6FC5-34D23C6A9A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999" y="2349000"/>
            <a:ext cx="2160000" cy="2160000"/>
          </a:xfrm>
          <a:prstGeom prst="rect">
            <a:avLst/>
          </a:prstGeom>
          <a:effectLst>
            <a:softEdge rad="0"/>
          </a:effectLst>
        </p:spPr>
      </p:pic>
      <p:sp>
        <p:nvSpPr>
          <p:cNvPr id="2" name="TextBox 1">
            <a:extLst>
              <a:ext uri="{FF2B5EF4-FFF2-40B4-BE49-F238E27FC236}">
                <a16:creationId xmlns:a16="http://schemas.microsoft.com/office/drawing/2014/main" id="{9746970A-B56D-9CB8-19E6-66F6EE8FE78C}"/>
              </a:ext>
            </a:extLst>
          </p:cNvPr>
          <p:cNvSpPr txBox="1"/>
          <p:nvPr/>
        </p:nvSpPr>
        <p:spPr>
          <a:xfrm>
            <a:off x="391886" y="130629"/>
            <a:ext cx="11614067" cy="1200329"/>
          </a:xfrm>
          <a:prstGeom prst="rect">
            <a:avLst/>
          </a:prstGeom>
          <a:noFill/>
          <a:ln>
            <a:noFill/>
          </a:ln>
        </p:spPr>
        <p:txBody>
          <a:bodyPr wrap="square" rtlCol="0">
            <a:spAutoFit/>
          </a:bodyPr>
          <a:lstStyle/>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You rejected an egg that you could have resold. </a:t>
            </a:r>
          </a:p>
          <a:p>
            <a:pPr algn="ctr"/>
            <a:r>
              <a:rPr lang="en-US" sz="2400" dirty="0">
                <a:solidFill>
                  <a:schemeClr val="bg1"/>
                </a:solidFill>
                <a:latin typeface="Arial" panose="020B0604020202020204" pitchFamily="34" charset="0"/>
                <a:cs typeface="Arial" panose="020B0604020202020204" pitchFamily="34" charset="0"/>
              </a:rPr>
              <a:t>You should have collected </a:t>
            </a:r>
            <a:r>
              <a:rPr lang="en-US" sz="2400">
                <a:solidFill>
                  <a:schemeClr val="bg1"/>
                </a:solidFill>
                <a:latin typeface="Arial" panose="020B0604020202020204" pitchFamily="34" charset="0"/>
                <a:cs typeface="Arial" panose="020B0604020202020204" pitchFamily="34" charset="0"/>
              </a:rPr>
              <a:t>this egg. You </a:t>
            </a:r>
            <a:r>
              <a:rPr lang="en-US" sz="2400" dirty="0">
                <a:solidFill>
                  <a:schemeClr val="bg1"/>
                </a:solidFill>
                <a:latin typeface="Arial" panose="020B0604020202020204" pitchFamily="34" charset="0"/>
                <a:cs typeface="Arial" panose="020B0604020202020204" pitchFamily="34" charset="0"/>
              </a:rPr>
              <a:t>lost out on making profit.</a:t>
            </a:r>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3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73856" y="2510165"/>
            <a:ext cx="11444287" cy="1569660"/>
          </a:xfrm>
          <a:prstGeom prst="rect">
            <a:avLst/>
          </a:prstGeom>
          <a:noFill/>
        </p:spPr>
        <p:txBody>
          <a:bodyPr wrap="square" rtlCol="0">
            <a:spAutoFit/>
          </a:bodyPr>
          <a:lstStyle/>
          <a:p>
            <a:pPr algn="ctr"/>
            <a:r>
              <a:rPr lang="en-CH" sz="9600" dirty="0">
                <a:solidFill>
                  <a:schemeClr val="bg1"/>
                </a:solidFill>
                <a:latin typeface="Avenir Light" panose="020B0402020203020204" pitchFamily="34" charset="77"/>
                <a:cs typeface="Arial" panose="020B0604020202020204" pitchFamily="34" charset="0"/>
              </a:rPr>
              <a:t>+</a:t>
            </a:r>
          </a:p>
        </p:txBody>
      </p:sp>
    </p:spTree>
    <p:extLst>
      <p:ext uri="{BB962C8B-B14F-4D97-AF65-F5344CB8AC3E}">
        <p14:creationId xmlns:p14="http://schemas.microsoft.com/office/powerpoint/2010/main" val="337245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3EA4BC-C794-ADDF-A1A3-B7FC9E83B19C}"/>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1062932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7E21-B004-68AF-2485-A4D06B57CE76}"/>
              </a:ext>
            </a:extLst>
          </p:cNvPr>
          <p:cNvSpPr txBox="1"/>
          <p:nvPr/>
        </p:nvSpPr>
        <p:spPr>
          <a:xfrm>
            <a:off x="373853" y="3013501"/>
            <a:ext cx="11444287" cy="830997"/>
          </a:xfrm>
          <a:prstGeom prst="rect">
            <a:avLst/>
          </a:prstGeom>
          <a:noFill/>
        </p:spPr>
        <p:txBody>
          <a:bodyPr wrap="square" rtlCol="0">
            <a:spAutoFit/>
          </a:bodyPr>
          <a:lstStyle/>
          <a:p>
            <a:pPr algn="ctr"/>
            <a:r>
              <a:rPr lang="en-CH" sz="4800" dirty="0">
                <a:solidFill>
                  <a:schemeClr val="bg1"/>
                </a:solidFill>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6870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33018-3451-594A-6570-0229A6042BC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F491488-4DA5-6A81-1433-332DF626B0C5}"/>
              </a:ext>
            </a:extLst>
          </p:cNvPr>
          <p:cNvSpPr txBox="1"/>
          <p:nvPr/>
        </p:nvSpPr>
        <p:spPr>
          <a:xfrm>
            <a:off x="391886" y="130629"/>
            <a:ext cx="11614067" cy="5324535"/>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Welcome to the 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This is the general setup of the task:</a:t>
            </a:r>
          </a:p>
          <a:p>
            <a:endParaRPr lang="en-CH" sz="2200" dirty="0">
              <a:solidFill>
                <a:schemeClr val="bg1"/>
              </a:solidFill>
              <a:latin typeface="Arial" panose="020B0604020202020204" pitchFamily="34" charset="0"/>
              <a:cs typeface="Arial" panose="020B0604020202020204" pitchFamily="34" charset="0"/>
            </a:endParaRPr>
          </a:p>
          <a:p>
            <a:pPr>
              <a:spcAft>
                <a:spcPts val="1200"/>
              </a:spcAft>
            </a:pPr>
            <a:r>
              <a:rPr lang="en-CH" sz="2200" dirty="0">
                <a:solidFill>
                  <a:schemeClr val="bg1"/>
                </a:solidFill>
                <a:latin typeface="Arial" panose="020B0604020202020204" pitchFamily="34" charset="0"/>
                <a:cs typeface="Arial" panose="020B0604020202020204" pitchFamily="34" charset="0"/>
              </a:rPr>
              <a:t>1. You will see an egg (with a face on it to make it easier to distinguish between eggs)</a:t>
            </a:r>
          </a:p>
          <a:p>
            <a:pPr>
              <a:spcAft>
                <a:spcPts val="1200"/>
              </a:spcAft>
            </a:pPr>
            <a:r>
              <a:rPr lang="en-CH" sz="2200" dirty="0">
                <a:solidFill>
                  <a:schemeClr val="bg1"/>
                </a:solidFill>
                <a:latin typeface="Arial" panose="020B0604020202020204" pitchFamily="34" charset="0"/>
                <a:cs typeface="Arial" panose="020B0604020202020204" pitchFamily="34" charset="0"/>
              </a:rPr>
              <a:t>2. You are asked how likely you will make a profit when buying this egg</a:t>
            </a:r>
          </a:p>
          <a:p>
            <a:pPr>
              <a:spcAft>
                <a:spcPts val="1200"/>
              </a:spcAft>
            </a:pPr>
            <a:r>
              <a:rPr lang="en-CH" sz="2200" dirty="0">
                <a:solidFill>
                  <a:schemeClr val="bg1"/>
                </a:solidFill>
                <a:latin typeface="Arial" panose="020B0604020202020204" pitchFamily="34" charset="0"/>
                <a:cs typeface="Arial" panose="020B0604020202020204" pitchFamily="34" charset="0"/>
              </a:rPr>
              <a:t>3. You are asked if you want to collect the egg or not</a:t>
            </a:r>
          </a:p>
          <a:p>
            <a:pPr>
              <a:spcAft>
                <a:spcPts val="1200"/>
              </a:spcAft>
            </a:pPr>
            <a:r>
              <a:rPr lang="en-CH" sz="2200" dirty="0">
                <a:solidFill>
                  <a:schemeClr val="bg1"/>
                </a:solidFill>
                <a:latin typeface="Arial" panose="020B0604020202020204" pitchFamily="34" charset="0"/>
                <a:cs typeface="Arial" panose="020B0604020202020204" pitchFamily="34" charset="0"/>
              </a:rPr>
              <a:t>4. You see a coin if you collected a profitable egg or rejected a bad egg or you see a crossed out coin if you bought a bad egg or missed out on buying a good egg.</a:t>
            </a:r>
          </a:p>
          <a:p>
            <a:endParaRPr lang="en-CH" sz="2200" dirty="0">
              <a:solidFill>
                <a:schemeClr val="bg1"/>
              </a:solidFill>
              <a:latin typeface="Arial" panose="020B0604020202020204" pitchFamily="34" charset="0"/>
              <a:cs typeface="Arial" panose="020B0604020202020204" pitchFamily="34" charset="0"/>
            </a:endParaRPr>
          </a:p>
          <a:p>
            <a:pPr algn="ctr">
              <a:spcAft>
                <a:spcPts val="1200"/>
              </a:spcAft>
            </a:pPr>
            <a:r>
              <a:rPr lang="en-CH" sz="2200" dirty="0">
                <a:solidFill>
                  <a:schemeClr val="bg1"/>
                </a:solidFill>
                <a:latin typeface="Arial" panose="020B0604020202020204" pitchFamily="34" charset="0"/>
                <a:cs typeface="Arial" panose="020B0604020202020204" pitchFamily="34" charset="0"/>
              </a:rPr>
              <a:t>Your goal is to get as many different fresh eggs as possible.</a:t>
            </a:r>
          </a:p>
        </p:txBody>
      </p:sp>
    </p:spTree>
    <p:extLst>
      <p:ext uri="{BB962C8B-B14F-4D97-AF65-F5344CB8AC3E}">
        <p14:creationId xmlns:p14="http://schemas.microsoft.com/office/powerpoint/2010/main" val="236336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5570756"/>
          </a:xfrm>
          <a:prstGeom prst="rect">
            <a:avLst/>
          </a:prstGeom>
          <a:noFill/>
          <a:ln>
            <a:noFill/>
          </a:ln>
        </p:spPr>
        <p:txBody>
          <a:bodyPr wrap="square" rtlCol="0">
            <a:spAutoFit/>
          </a:bodyPr>
          <a:lstStyle/>
          <a:p>
            <a:pPr algn="ctr"/>
            <a:r>
              <a:rPr lang="en-CH" sz="2400" dirty="0">
                <a:solidFill>
                  <a:schemeClr val="bg1"/>
                </a:solidFill>
                <a:latin typeface="Arial" panose="020B0604020202020204" pitchFamily="34" charset="0"/>
                <a:cs typeface="Arial" panose="020B0604020202020204" pitchFamily="34" charset="0"/>
              </a:rPr>
              <a:t>POINTS</a:t>
            </a:r>
          </a:p>
          <a:p>
            <a:endParaRPr lang="en-CH" sz="2400" dirty="0">
              <a:solidFill>
                <a:schemeClr val="bg1"/>
              </a:solidFill>
              <a:latin typeface="Arial" panose="020B0604020202020204" pitchFamily="34" charset="0"/>
              <a:cs typeface="Arial" panose="020B0604020202020204" pitchFamily="34" charset="0"/>
            </a:endParaRPr>
          </a:p>
          <a:p>
            <a:endParaRPr lang="en-GB" sz="2200" dirty="0">
              <a:solidFill>
                <a:schemeClr val="bg1"/>
              </a:solidFill>
              <a:latin typeface="Arial" panose="020B0604020202020204" pitchFamily="34" charset="0"/>
              <a:cs typeface="Arial" panose="020B0604020202020204" pitchFamily="34" charset="0"/>
            </a:endParaRPr>
          </a:p>
          <a:p>
            <a:r>
              <a:rPr lang="en-GB" sz="2200" dirty="0">
                <a:solidFill>
                  <a:schemeClr val="bg1"/>
                </a:solidFill>
                <a:latin typeface="Arial" panose="020B0604020202020204" pitchFamily="34" charset="0"/>
                <a:cs typeface="Arial" panose="020B0604020202020204" pitchFamily="34" charset="0"/>
              </a:rPr>
              <a:t>If an egg that you buy is rotten, you will loose money and a point. If you refrain from collecting an egg that would have been fresh, you also loose a point. You gain points if you buy fresh eggs or correctly refuse rotten eggs offered by the farmer.</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can reach 50 points across all tasks you will earn an additional 5 AUD on top of the participation reimbursement.</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If you reach 100 points across all tasks you will earn an additional 5 AUD on top of the participation reimbursement and the 50-point bonus.</a:t>
            </a: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After each task you will learn how many points you accumulated.</a:t>
            </a:r>
          </a:p>
          <a:p>
            <a:endParaRPr lang="en-CH" sz="22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08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2185214"/>
          </a:xfrm>
          <a:prstGeom prst="rect">
            <a:avLst/>
          </a:prstGeom>
          <a:noFill/>
          <a:ln>
            <a:noFill/>
          </a:ln>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First, a short practice of the </a:t>
            </a:r>
            <a:r>
              <a:rPr lang="en-CH" sz="2400" dirty="0">
                <a:solidFill>
                  <a:schemeClr val="bg1"/>
                </a:solidFill>
                <a:latin typeface="Arial" panose="020B0604020202020204" pitchFamily="34" charset="0"/>
                <a:cs typeface="Arial" panose="020B0604020202020204" pitchFamily="34" charset="0"/>
              </a:rPr>
              <a:t>egg task.</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a:p>
            <a:r>
              <a:rPr lang="en-CH" sz="2200" dirty="0">
                <a:solidFill>
                  <a:schemeClr val="bg1"/>
                </a:solidFill>
                <a:latin typeface="Arial" panose="020B0604020202020204" pitchFamily="34" charset="0"/>
                <a:cs typeface="Arial" panose="020B0604020202020204" pitchFamily="34" charset="0"/>
              </a:rPr>
              <a:t>We will start with 4 practice rounds to make you familiar with the task. During these first 4 rounds there will be slightly more text presented here and you can ask questions at any time.</a:t>
            </a:r>
          </a:p>
        </p:txBody>
      </p:sp>
    </p:spTree>
    <p:extLst>
      <p:ext uri="{BB962C8B-B14F-4D97-AF65-F5344CB8AC3E}">
        <p14:creationId xmlns:p14="http://schemas.microsoft.com/office/powerpoint/2010/main" val="189403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01FE-916F-7AC8-03CF-F8680EC21ADF}"/>
              </a:ext>
            </a:extLst>
          </p:cNvPr>
          <p:cNvSpPr txBox="1"/>
          <p:nvPr/>
        </p:nvSpPr>
        <p:spPr>
          <a:xfrm>
            <a:off x="391886" y="130629"/>
            <a:ext cx="11614067" cy="4124206"/>
          </a:xfrm>
          <a:prstGeom prst="rect">
            <a:avLst/>
          </a:prstGeom>
          <a:noFill/>
          <a:ln>
            <a:noFill/>
          </a:ln>
        </p:spPr>
        <p:txBody>
          <a:bodyPr wrap="square" rtlCol="0">
            <a:spAutoFit/>
          </a:bodyPr>
          <a:lstStyle/>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endParaRPr lang="en-CH"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The </a:t>
            </a:r>
            <a:r>
              <a:rPr lang="en-CH" sz="2400" dirty="0">
                <a:solidFill>
                  <a:schemeClr val="bg1"/>
                </a:solidFill>
                <a:latin typeface="Arial" panose="020B0604020202020204" pitchFamily="34" charset="0"/>
                <a:cs typeface="Arial" panose="020B0604020202020204" pitchFamily="34" charset="0"/>
              </a:rPr>
              <a:t>egg task is starting anytime now...</a:t>
            </a:r>
          </a:p>
          <a:p>
            <a:endParaRPr lang="en-CH" sz="2400" dirty="0">
              <a:solidFill>
                <a:schemeClr val="bg1"/>
              </a:solidFill>
              <a:latin typeface="Arial" panose="020B0604020202020204" pitchFamily="34" charset="0"/>
              <a:cs typeface="Arial" panose="020B0604020202020204" pitchFamily="34" charset="0"/>
            </a:endParaRPr>
          </a:p>
          <a:p>
            <a:endParaRPr lang="en-CH"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5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3133</TotalTime>
  <Words>828</Words>
  <Application>Microsoft Macintosh PowerPoint</Application>
  <PresentationFormat>Widescreen</PresentationFormat>
  <Paragraphs>79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Avenir Black</vt:lpstr>
      <vt:lpstr>Avenir Book</vt:lpstr>
      <vt:lpstr>Avenir Light</vt:lpstr>
      <vt:lpstr>Calibri</vt:lpstr>
      <vt:lpstr>Calibri Light</vt:lpstr>
      <vt:lpstr>Office Theme</vt:lpstr>
      <vt:lpstr>Social-Affective Prediction (SAP) Control Task  Egg Task  </vt:lpstr>
      <vt:lpstr>Practice Task Slides (12 trials)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Social-Affective Prediction (SAP) Task  </dc:title>
  <dc:creator>Katharina Wellstein</dc:creator>
  <cp:lastModifiedBy>Katharina Wellstein</cp:lastModifiedBy>
  <cp:revision>29</cp:revision>
  <dcterms:created xsi:type="dcterms:W3CDTF">2024-02-18T22:57:18Z</dcterms:created>
  <dcterms:modified xsi:type="dcterms:W3CDTF">2024-10-21T01:31:04Z</dcterms:modified>
</cp:coreProperties>
</file>